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2"/>
  </p:sldMasterIdLst>
  <p:notesMasterIdLst>
    <p:notesMasterId r:id="rId4"/>
  </p:notesMasterIdLst>
  <p:handoutMasterIdLst>
    <p:handoutMasterId r:id="rId5"/>
  </p:handoutMasterIdLst>
  <p:sldIdLst>
    <p:sldId id="257" r:id="rId3"/>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ртем Конукоев" initials="АК"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C2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4" d="100"/>
          <a:sy n="94" d="100"/>
        </p:scale>
        <p:origin x="-192" y="-90"/>
      </p:cViewPr>
      <p:guideLst>
        <p:guide orient="horz" pos="2448"/>
        <p:guide pos="3168"/>
      </p:guideLst>
    </p:cSldViewPr>
  </p:slideViewPr>
  <p:notesTextViewPr>
    <p:cViewPr>
      <p:scale>
        <a:sx n="1" d="1"/>
        <a:sy n="1" d="1"/>
      </p:scale>
      <p:origin x="0" y="0"/>
    </p:cViewPr>
  </p:notesTextViewPr>
  <p:notesViewPr>
    <p:cSldViewPr snapToGrid="0" showGuides="1">
      <p:cViewPr varScale="1">
        <p:scale>
          <a:sx n="76" d="100"/>
          <a:sy n="76" d="100"/>
        </p:scale>
        <p:origin x="123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F96A5-B40C-4591-A94D-05A85DE82A47}" type="datetimeFigureOut">
              <a:rPr lang="ru-RU" smtClean="0"/>
              <a:t>28.05.2018</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E55127-CA2D-4BC4-8CFE-F19148CDFE65}" type="slidenum">
              <a:rPr lang="ru-RU" smtClean="0"/>
              <a:t>‹#›</a:t>
            </a:fld>
            <a:endParaRPr lang="ru-RU"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27FC828-8F12-4CF0-9AF3-FA4FDDB6EB28}" type="datetimeFigureOut">
              <a:rPr lang="ru-RU" smtClean="0"/>
              <a:t>28.05.2018</a:t>
            </a:fld>
            <a:endParaRPr lang="ru-RU" dirty="0"/>
          </a:p>
        </p:txBody>
      </p:sp>
      <p:sp>
        <p:nvSpPr>
          <p:cNvPr id="4" name="Образ слайда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46B6C3F-CB80-4F8D-9D19-17AA7E3C7BEF}" type="slidenum">
              <a:rPr lang="ru-RU" smtClean="0"/>
              <a:t>‹#›</a:t>
            </a:fld>
            <a:endParaRPr lang="ru-RU"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Наружная страница">
    <p:spTree>
      <p:nvGrpSpPr>
        <p:cNvPr id="1" name=""/>
        <p:cNvGrpSpPr/>
        <p:nvPr/>
      </p:nvGrpSpPr>
      <p:grpSpPr>
        <a:xfrm>
          <a:off x="0" y="0"/>
          <a:ext cx="0" cy="0"/>
          <a:chOff x="0" y="0"/>
          <a:chExt cx="0" cy="0"/>
        </a:xfrm>
      </p:grpSpPr>
      <p:sp>
        <p:nvSpPr>
          <p:cNvPr id="12" name="Прямоугольник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Текст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1" name="Текст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Прямоугольник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0" name="Текст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2" name="Рисунок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4" name="Текст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6" name="Текст 9"/>
          <p:cNvSpPr>
            <a:spLocks noGrp="1"/>
          </p:cNvSpPr>
          <p:nvPr>
            <p:ph type="body" sz="quarter" idx="15" hasCustomPrompt="1"/>
          </p:nvPr>
        </p:nvSpPr>
        <p:spPr>
          <a:xfrm rot="16200000">
            <a:off x="2640898" y="6149706"/>
            <a:ext cx="2130404" cy="198202"/>
          </a:xfrm>
        </p:spPr>
        <p:txBody>
          <a:bodyPr lIns="0" tIns="0" rIns="0" bIns="0" anchor="t">
            <a:noAutofit/>
          </a:bodyPr>
          <a:lstStyle>
            <a:lvl1pPr marL="0" indent="0" algn="l" defTabSz="1005840">
              <a:lnSpc>
                <a:spcPct val="100000"/>
              </a:lnSpc>
              <a:spcBef>
                <a:spcPts val="110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1" i="0" dirty="0">
                <a:solidFill>
                  <a:schemeClr val="tx1">
                    <a:lumMod val="65000"/>
                  </a:schemeClr>
                </a:solidFill>
                <a:latin typeface="+mn-lt"/>
                <a:ea typeface="+mn-ea"/>
                <a:cs typeface="+mn-cs"/>
              </a:rPr>
              <a:t>[Название компании]</a:t>
            </a:r>
          </a:p>
        </p:txBody>
      </p:sp>
      <p:sp>
        <p:nvSpPr>
          <p:cNvPr id="27" name="Текст 9"/>
          <p:cNvSpPr>
            <a:spLocks noGrp="1"/>
          </p:cNvSpPr>
          <p:nvPr>
            <p:ph type="body" sz="quarter" idx="16" hasCustomPrompt="1"/>
          </p:nvPr>
        </p:nvSpPr>
        <p:spPr>
          <a:xfrm rot="16200000">
            <a:off x="2813338" y="6149706"/>
            <a:ext cx="2130404" cy="198202"/>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28" name="Текст 9"/>
          <p:cNvSpPr>
            <a:spLocks noGrp="1"/>
          </p:cNvSpPr>
          <p:nvPr>
            <p:ph type="body" sz="quarter" idx="17" hasCustomPrompt="1"/>
          </p:nvPr>
        </p:nvSpPr>
        <p:spPr>
          <a:xfrm rot="16200000">
            <a:off x="2985778" y="6149706"/>
            <a:ext cx="2130404" cy="198202"/>
          </a:xfrm>
        </p:spPr>
        <p:txBody>
          <a:bodyPr lIns="0" tIns="0" rIns="0" bIns="0" anchor="t">
            <a:noAutofit/>
          </a:bodyPr>
          <a:lstStyle>
            <a:lvl1pPr marL="0" indent="0" algn="l" defTabSz="1005840">
              <a:lnSpc>
                <a:spcPct val="100000"/>
              </a:lnSpc>
              <a:spcBef>
                <a:spcPts val="110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00000"/>
              </a:lnSpc>
              <a:spcBef>
                <a:spcPts val="1100"/>
              </a:spcBef>
              <a:buNone/>
            </a:pPr>
            <a:r>
              <a:rPr lang="ru-RU" sz="900" b="0" i="0" dirty="0">
                <a:solidFill>
                  <a:schemeClr val="tx1">
                    <a:lumMod val="65000"/>
                  </a:schemeClr>
                </a:solidFill>
                <a:latin typeface="+mn-lt"/>
                <a:ea typeface="+mn-ea"/>
                <a:cs typeface="+mn-cs"/>
              </a:rPr>
              <a:t>[Город, регион, почтовый индекс]</a:t>
            </a:r>
          </a:p>
        </p:txBody>
      </p:sp>
      <p:sp>
        <p:nvSpPr>
          <p:cNvPr id="29" name="Текст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gn="l" defTabSz="1005840">
              <a:lnSpc>
                <a:spcPct val="9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[Имя получателя]</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[Адрес]</a:t>
            </a:r>
          </a:p>
          <a:p>
            <a:pPr marL="0" indent="0" algn="l" defTabSz="1005840">
              <a:lnSpc>
                <a:spcPct val="120000"/>
              </a:lnSpc>
              <a:spcBef>
                <a:spcPts val="1100"/>
              </a:spcBef>
              <a:buNone/>
            </a:pPr>
            <a:r>
              <a:rPr lang="ru-RU" sz="900" b="0" i="0" baseline="0" dirty="0">
                <a:solidFill>
                  <a:schemeClr val="tx1">
                    <a:lumMod val="65000"/>
                  </a:schemeClr>
                </a:solidFill>
                <a:latin typeface="+mn-lt"/>
                <a:ea typeface="+mn-ea"/>
                <a:cs typeface="+mn-cs"/>
              </a:rPr>
              <a:t>[Город, регион, почтовый индекс]</a:t>
            </a:r>
          </a:p>
        </p:txBody>
      </p:sp>
      <p:sp>
        <p:nvSpPr>
          <p:cNvPr id="32" name="Прямоугольник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lnSpc>
                <a:spcPct val="125000"/>
              </a:lnSpc>
              <a:buNone/>
            </a:pPr>
            <a:r>
              <a:rPr lang="ru-RU" sz="800" b="0" i="0" dirty="0">
                <a:solidFill>
                  <a:schemeClr val="bg1">
                    <a:lumMod val="85000"/>
                  </a:schemeClr>
                </a:solidFill>
                <a:latin typeface="Verdana"/>
                <a:ea typeface="+mn-ea"/>
                <a:cs typeface="+mn-cs"/>
              </a:rPr>
              <a:t>МЕСТО</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ДЛЯ</a:t>
            </a:r>
            <a:br>
              <a:rPr lang="ru-RU" sz="800" b="0" i="0" dirty="0">
                <a:solidFill>
                  <a:schemeClr val="bg1">
                    <a:lumMod val="85000"/>
                  </a:schemeClr>
                </a:solidFill>
                <a:latin typeface="Verdana"/>
                <a:ea typeface="+mn-ea"/>
                <a:cs typeface="+mn-cs"/>
              </a:rPr>
            </a:br>
            <a:r>
              <a:rPr lang="ru-RU" sz="800" b="0" i="0" dirty="0">
                <a:solidFill>
                  <a:schemeClr val="bg1">
                    <a:lumMod val="85000"/>
                  </a:schemeClr>
                </a:solidFill>
                <a:latin typeface="Verdana"/>
                <a:ea typeface="+mn-ea"/>
                <a:cs typeface="+mn-cs"/>
              </a:rPr>
              <a:t>МАРКИ </a:t>
            </a:r>
          </a:p>
        </p:txBody>
      </p:sp>
      <p:sp>
        <p:nvSpPr>
          <p:cNvPr id="33"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Внутренняя страница">
    <p:spTree>
      <p:nvGrpSpPr>
        <p:cNvPr id="1" name=""/>
        <p:cNvGrpSpPr/>
        <p:nvPr/>
      </p:nvGrpSpPr>
      <p:grpSpPr>
        <a:xfrm>
          <a:off x="0" y="0"/>
          <a:ext cx="0" cy="0"/>
          <a:chOff x="0" y="0"/>
          <a:chExt cx="0" cy="0"/>
        </a:xfrm>
      </p:grpSpPr>
      <p:sp>
        <p:nvSpPr>
          <p:cNvPr id="10" name="Текст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11" name="Текст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13" name="Прямоугольник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Рисунок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ru-RU"/>
              <a:t>Вставка рисунка</a:t>
            </a:r>
            <a:endParaRPr lang="ru-RU" dirty="0"/>
          </a:p>
        </p:txBody>
      </p:sp>
      <p:sp>
        <p:nvSpPr>
          <p:cNvPr id="21" name="Текст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3" name="Текст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25" name="Прямоугольник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0" name="Текст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5" name="Текст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6" name="Текст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7" name="Текст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38" name="Текст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39" name="Текст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0" name="Текст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1" name="Текст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2" name="Текст 9"/>
          <p:cNvSpPr>
            <a:spLocks noGrp="1"/>
          </p:cNvSpPr>
          <p:nvPr>
            <p:ph type="body" sz="quarter" idx="30" hasCustomPrompt="1"/>
          </p:nvPr>
        </p:nvSpPr>
        <p:spPr>
          <a:xfrm>
            <a:off x="7028349" y="3387880"/>
            <a:ext cx="2572852" cy="386663"/>
          </a:xfrm>
        </p:spPr>
        <p:txBody>
          <a:bodyPr lIns="0" tIns="0" rIns="0" bIns="0" anchor="t">
            <a:noAutofit/>
          </a:bodyPr>
          <a:lstStyle>
            <a:lvl1pPr marL="0" indent="0">
              <a:lnSpc>
                <a:spcPct val="100000"/>
              </a:lnSpc>
              <a:spcBef>
                <a:spcPts val="0"/>
              </a:spcBef>
              <a:buNone/>
              <a:defRPr sz="12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Щелкните, чтобы изменить текст</a:t>
            </a:r>
          </a:p>
        </p:txBody>
      </p:sp>
      <p:sp>
        <p:nvSpPr>
          <p:cNvPr id="43" name="Текст 9"/>
          <p:cNvSpPr>
            <a:spLocks noGrp="1"/>
          </p:cNvSpPr>
          <p:nvPr>
            <p:ph type="body" sz="quarter" idx="31"/>
          </p:nvPr>
        </p:nvSpPr>
        <p:spPr>
          <a:xfrm>
            <a:off x="7028349" y="2613794"/>
            <a:ext cx="2572851" cy="700813"/>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a:t>Образец текста</a:t>
            </a:r>
          </a:p>
        </p:txBody>
      </p:sp>
      <p:sp>
        <p:nvSpPr>
          <p:cNvPr id="44" name="Инструкции"/>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spcBef>
                <a:spcPts val="1200"/>
              </a:spcBef>
              <a:buNone/>
            </a:pPr>
            <a:r>
              <a:rPr lang="ru-RU" sz="1100" b="1" i="1" baseline="0" dirty="0">
                <a:solidFill>
                  <a:schemeClr val="lt1"/>
                </a:solidFill>
                <a:latin typeface="Arial"/>
                <a:ea typeface="+mn-ea"/>
                <a:cs typeface="Arial"/>
              </a:rPr>
              <a:t>Примечание. </a:t>
            </a:r>
          </a:p>
          <a:p>
            <a:pPr algn="l" defTabSz="914400">
              <a:spcBef>
                <a:spcPts val="1200"/>
              </a:spcBef>
              <a:buNone/>
            </a:pPr>
            <a:r>
              <a:rPr lang="ru-RU" sz="1100" b="1" i="1" baseline="0" dirty="0">
                <a:solidFill>
                  <a:schemeClr val="lt1"/>
                </a:solidFill>
                <a:latin typeface="Arial"/>
                <a:ea typeface="+mn-ea"/>
                <a:cs typeface="Arial"/>
              </a:rPr>
              <a:t>Этот буклет </a:t>
            </a:r>
            <a:r>
              <a:rPr lang="ru-RU" sz="1100" b="1" i="1" dirty="0">
                <a:solidFill>
                  <a:schemeClr val="lt1"/>
                </a:solidFill>
                <a:latin typeface="Arial"/>
                <a:ea typeface="+mn-ea"/>
                <a:cs typeface="Arial"/>
              </a:rPr>
              <a:t>предназначен для печати. </a:t>
            </a:r>
            <a:r>
              <a:rPr lang="ru-RU" sz="1100" b="1" i="1" baseline="0" dirty="0">
                <a:solidFill>
                  <a:schemeClr val="lt1"/>
                </a:solidFill>
                <a:latin typeface="Arial"/>
                <a:ea typeface="+mn-ea"/>
                <a:cs typeface="Arial"/>
              </a:rPr>
              <a:t>Чтобы проверить правильность расположения, напечатайте пробный экземпляр на обычной бумаге, прежде чем печатать буклет на</a:t>
            </a:r>
            <a:r>
              <a:rPr lang="ru-RU" sz="1100" b="1" i="1" dirty="0">
                <a:solidFill>
                  <a:schemeClr val="lt1"/>
                </a:solidFill>
                <a:latin typeface="Arial"/>
                <a:ea typeface="+mn-ea"/>
                <a:cs typeface="Arial"/>
              </a:rPr>
              <a:t> карточках.</a:t>
            </a:r>
          </a:p>
          <a:p>
            <a:pPr algn="l" defTabSz="914400">
              <a:spcBef>
                <a:spcPts val="1200"/>
              </a:spcBef>
              <a:buNone/>
            </a:pPr>
            <a:r>
              <a:rPr lang="ru-RU" sz="1100" b="1" i="1" baseline="0" dirty="0">
                <a:solidFill>
                  <a:schemeClr val="lt1"/>
                </a:solidFill>
                <a:latin typeface="Arial"/>
                <a:ea typeface="+mn-ea"/>
                <a:cs typeface="Arial"/>
              </a:rPr>
              <a:t>Вам может понадобиться снять флажок в пункте "Вместить в размер листа" в диалоговом окне "Печать" (в раскрывающемся списке "Слайды размером во всю страницу").</a:t>
            </a:r>
          </a:p>
          <a:p>
            <a:pPr algn="l" defTabSz="914400">
              <a:spcBef>
                <a:spcPts val="1200"/>
              </a:spcBef>
              <a:buNone/>
            </a:pPr>
            <a:r>
              <a:rPr lang="ru-RU" sz="1100" b="1" i="1" dirty="0">
                <a:solidFill>
                  <a:schemeClr val="lt1"/>
                </a:solidFill>
                <a:latin typeface="Arial"/>
                <a:ea typeface="+mn-ea"/>
                <a:cs typeface="Arial"/>
              </a:rPr>
              <a:t>См. инструкцию к принтеру для двусторонней печати.</a:t>
            </a:r>
          </a:p>
          <a:p>
            <a:pPr algn="l" defTabSz="914400">
              <a:spcBef>
                <a:spcPts val="1200"/>
              </a:spcBef>
              <a:buNone/>
            </a:pPr>
            <a:r>
              <a:rPr lang="ru-RU" sz="1100" b="1" i="1" baseline="0" dirty="0">
                <a:solidFill>
                  <a:schemeClr val="lt1"/>
                </a:solidFill>
                <a:latin typeface="Arial"/>
                <a:ea typeface="+mn-ea"/>
                <a:cs typeface="Arial"/>
              </a:rPr>
              <a:t>Чтобы изменить изображения на этом слайде, выделите рисунок и удалите его. Затем щелкните значок "Рисунки" в заполнителе и вставьте свое изображение.</a:t>
            </a:r>
          </a:p>
        </p:txBody>
      </p:sp>
      <p:sp>
        <p:nvSpPr>
          <p:cNvPr id="45" name="Текст 9"/>
          <p:cNvSpPr>
            <a:spLocks noGrp="1"/>
          </p:cNvSpPr>
          <p:nvPr>
            <p:ph type="body" sz="quarter" idx="32" hasCustomPrompt="1"/>
          </p:nvPr>
        </p:nvSpPr>
        <p:spPr>
          <a:xfrm>
            <a:off x="7028349" y="3830555"/>
            <a:ext cx="2572851" cy="137160"/>
          </a:xfrm>
        </p:spPr>
        <p:txBody>
          <a:bodyPr lIns="0" tIns="0" rIns="0" bIns="0" anchor="t">
            <a:noAutofit/>
          </a:bodyPr>
          <a:lstStyle>
            <a:lvl1pPr marL="0" indent="0" algn="l" defTabSz="1005840">
              <a:lnSpc>
                <a:spcPct val="114000"/>
              </a:lnSpc>
              <a:spcBef>
                <a:spcPts val="11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1" i="0" dirty="0">
                <a:solidFill>
                  <a:schemeClr val="tx1">
                    <a:lumMod val="65000"/>
                  </a:schemeClr>
                </a:solidFill>
                <a:latin typeface="+mn-lt"/>
                <a:ea typeface="+mn-ea"/>
                <a:cs typeface="+mn-cs"/>
              </a:rPr>
              <a:t>[Название компании]</a:t>
            </a:r>
          </a:p>
        </p:txBody>
      </p:sp>
      <p:sp>
        <p:nvSpPr>
          <p:cNvPr id="46" name="Текст 9"/>
          <p:cNvSpPr>
            <a:spLocks noGrp="1"/>
          </p:cNvSpPr>
          <p:nvPr>
            <p:ph type="body" sz="quarter" idx="33" hasCustomPrompt="1"/>
          </p:nvPr>
        </p:nvSpPr>
        <p:spPr>
          <a:xfrm>
            <a:off x="7028349" y="3975242"/>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[Адрес]</a:t>
            </a:r>
          </a:p>
        </p:txBody>
      </p:sp>
      <p:sp>
        <p:nvSpPr>
          <p:cNvPr id="47" name="Текст 9"/>
          <p:cNvSpPr>
            <a:spLocks noGrp="1"/>
          </p:cNvSpPr>
          <p:nvPr>
            <p:ph type="body" sz="quarter" idx="34" hasCustomPrompt="1"/>
          </p:nvPr>
        </p:nvSpPr>
        <p:spPr>
          <a:xfrm>
            <a:off x="7028349" y="4110404"/>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[Город, регион, почтовый индекс]</a:t>
            </a:r>
          </a:p>
        </p:txBody>
      </p:sp>
      <p:sp>
        <p:nvSpPr>
          <p:cNvPr id="48" name="Текст 9"/>
          <p:cNvSpPr>
            <a:spLocks noGrp="1"/>
          </p:cNvSpPr>
          <p:nvPr>
            <p:ph type="body" sz="quarter" idx="35" hasCustomPrompt="1"/>
          </p:nvPr>
        </p:nvSpPr>
        <p:spPr>
          <a:xfrm>
            <a:off x="7028349" y="4321766"/>
            <a:ext cx="2572851" cy="137160"/>
          </a:xfrm>
        </p:spPr>
        <p:txBody>
          <a:bodyPr lIns="0" tIns="0" rIns="0" bIns="0" anchor="t">
            <a:noAutofit/>
          </a:bodyPr>
          <a:lstStyle>
            <a:lvl1pPr marL="0" indent="0" algn="l" defTabSz="1005840">
              <a:lnSpc>
                <a:spcPct val="114000"/>
              </a:lnSpc>
              <a:spcBef>
                <a:spcPts val="11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dirty="0">
                <a:solidFill>
                  <a:schemeClr val="tx1">
                    <a:lumMod val="65000"/>
                  </a:schemeClr>
                </a:solidFill>
                <a:latin typeface="+mn-lt"/>
                <a:ea typeface="+mn-ea"/>
                <a:cs typeface="+mn-cs"/>
              </a:rPr>
              <a:t>[Телефон]</a:t>
            </a:r>
          </a:p>
        </p:txBody>
      </p:sp>
      <p:sp>
        <p:nvSpPr>
          <p:cNvPr id="49" name="Текст 9"/>
          <p:cNvSpPr>
            <a:spLocks noGrp="1"/>
          </p:cNvSpPr>
          <p:nvPr>
            <p:ph type="body" sz="quarter" idx="36" hasCustomPrompt="1"/>
          </p:nvPr>
        </p:nvSpPr>
        <p:spPr>
          <a:xfrm>
            <a:off x="7028349" y="4466452"/>
            <a:ext cx="2572851" cy="137160"/>
          </a:xfrm>
        </p:spPr>
        <p:txBody>
          <a:bodyPr lIns="0" tIns="0" rIns="0" bIns="0" anchor="t">
            <a:noAutofit/>
          </a:bodyPr>
          <a:lstStyle>
            <a:lvl1pPr marL="0" indent="0" algn="l" defTabSz="1005840">
              <a:lnSpc>
                <a:spcPct val="114000"/>
              </a:lnSpc>
              <a:spcBef>
                <a:spcPts val="11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marL="0" indent="0" algn="l" defTabSz="1005840">
              <a:lnSpc>
                <a:spcPct val="114000"/>
              </a:lnSpc>
              <a:spcBef>
                <a:spcPts val="1100"/>
              </a:spcBef>
              <a:buNone/>
            </a:pPr>
            <a:r>
              <a:rPr lang="ru-RU" sz="800" b="0" i="0" baseline="0" dirty="0">
                <a:solidFill>
                  <a:schemeClr val="tx1">
                    <a:lumMod val="65000"/>
                  </a:schemeClr>
                </a:solidFill>
                <a:latin typeface="+mn-lt"/>
                <a:ea typeface="+mn-ea"/>
                <a:cs typeface="+mn-cs"/>
              </a:rPr>
              <a:t>[Электронный адрес]</a:t>
            </a:r>
          </a:p>
        </p:txBody>
      </p:sp>
      <p:sp>
        <p:nvSpPr>
          <p:cNvPr id="50" name="Текст 9"/>
          <p:cNvSpPr>
            <a:spLocks noGrp="1"/>
          </p:cNvSpPr>
          <p:nvPr>
            <p:ph type="body" sz="quarter" idx="37" hasCustomPrompt="1"/>
          </p:nvPr>
        </p:nvSpPr>
        <p:spPr>
          <a:xfrm>
            <a:off x="7028349" y="4676885"/>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ru-RU" dirty="0"/>
              <a:t>[Веб-адрес]</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ru-RU" smtClean="0"/>
              <a:t>28.05.2018</a:t>
            </a:fld>
            <a:endParaRPr lang="ru-RU" dirty="0"/>
          </a:p>
        </p:txBody>
      </p:sp>
      <p:sp>
        <p:nvSpPr>
          <p:cNvPr id="5" name="Нижний колонтитул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lang="ru-RU" smtClean="0"/>
              <a:t>‹#›</a:t>
            </a:fld>
            <a:endParaRPr lang="ru-RU"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Текст 3"/>
          <p:cNvSpPr>
            <a:spLocks noGrp="1"/>
          </p:cNvSpPr>
          <p:nvPr>
            <p:ph type="body" sz="quarter" idx="12"/>
          </p:nvPr>
        </p:nvSpPr>
        <p:spPr>
          <a:xfrm>
            <a:off x="7204912" y="1175"/>
            <a:ext cx="2853489" cy="347742"/>
          </a:xfrm>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2700"/>
          </a:effectLst>
        </p:spPr>
        <p:txBody>
          <a:bodyPr/>
          <a:lstStyle/>
          <a:p>
            <a:pPr algn="ctr">
              <a:lnSpc>
                <a:spcPct val="100000"/>
              </a:lnSpc>
              <a:spcBef>
                <a:spcPts val="1100"/>
              </a:spcBef>
            </a:pPr>
            <a:r>
              <a:rPr lang="ru-RU" sz="800" dirty="0">
                <a:solidFill>
                  <a:schemeClr val="tx1"/>
                </a:solidFill>
              </a:rPr>
              <a:t>А что делать, если произошла случилась поломка транспортного средства из-за некачественного топлива?</a:t>
            </a:r>
            <a:endParaRPr lang="ru-RU" sz="800" i="0" dirty="0">
              <a:solidFill>
                <a:schemeClr val="tx1"/>
              </a:solidFill>
            </a:endParaRPr>
          </a:p>
        </p:txBody>
      </p:sp>
      <p:sp>
        <p:nvSpPr>
          <p:cNvPr id="24" name="TextBox 23"/>
          <p:cNvSpPr txBox="1"/>
          <p:nvPr/>
        </p:nvSpPr>
        <p:spPr>
          <a:xfrm>
            <a:off x="6689711" y="5393817"/>
            <a:ext cx="3368689" cy="784830"/>
          </a:xfrm>
          <a:prstGeom prst="rect">
            <a:avLst/>
          </a:prstGeom>
          <a:solidFill>
            <a:schemeClr val="bg1"/>
          </a:solidFill>
        </p:spPr>
        <p:txBody>
          <a:bodyPr wrap="square" rtlCol="0">
            <a:spAutoFit/>
          </a:bodyPr>
          <a:lstStyle/>
          <a:p>
            <a:pPr algn="ctr"/>
            <a:r>
              <a:rPr lang="ru-RU" sz="900" b="1" dirty="0"/>
              <a:t>г. Ростов-на-Дону,</a:t>
            </a:r>
          </a:p>
          <a:p>
            <a:pPr algn="ctr"/>
            <a:r>
              <a:rPr lang="ru-RU" sz="900" b="1" dirty="0"/>
              <a:t>ул. </a:t>
            </a:r>
            <a:r>
              <a:rPr lang="ru-RU" sz="900" b="1" dirty="0" smtClean="0"/>
              <a:t>Селиванова, </a:t>
            </a:r>
            <a:r>
              <a:rPr lang="ru-RU" sz="900" b="1" dirty="0"/>
              <a:t>д. </a:t>
            </a:r>
            <a:r>
              <a:rPr lang="ru-RU" sz="900" b="1" dirty="0" smtClean="0"/>
              <a:t>66, </a:t>
            </a:r>
            <a:r>
              <a:rPr lang="ru-RU" sz="900" b="1" dirty="0"/>
              <a:t>пр. Космонавтов, д. 29</a:t>
            </a:r>
          </a:p>
          <a:p>
            <a:pPr algn="ctr"/>
            <a:r>
              <a:rPr lang="ru-RU" sz="900" b="1" dirty="0"/>
              <a:t> (863) 282-82-63/64, </a:t>
            </a:r>
            <a:r>
              <a:rPr lang="ru-RU" sz="900" b="1" dirty="0" smtClean="0"/>
              <a:t>235-19-00</a:t>
            </a:r>
            <a:endParaRPr lang="ru-RU" sz="900" b="1" dirty="0"/>
          </a:p>
          <a:p>
            <a:pPr algn="ctr"/>
            <a:r>
              <a:rPr lang="en-US" sz="900" b="1" dirty="0"/>
              <a:t>http://www.61rospotrebnadzor.ru</a:t>
            </a:r>
            <a:endParaRPr lang="ru-RU" sz="900" b="1" dirty="0"/>
          </a:p>
          <a:p>
            <a:pPr algn="ctr"/>
            <a:r>
              <a:rPr lang="ru-RU" sz="900" dirty="0"/>
              <a:t>раздел «прием обращений»</a:t>
            </a:r>
          </a:p>
        </p:txBody>
      </p:sp>
      <p:sp>
        <p:nvSpPr>
          <p:cNvPr id="26" name="TextBox 25"/>
          <p:cNvSpPr txBox="1"/>
          <p:nvPr/>
        </p:nvSpPr>
        <p:spPr>
          <a:xfrm>
            <a:off x="6677527" y="6131691"/>
            <a:ext cx="3378176" cy="1692771"/>
          </a:xfrm>
          <a:prstGeom prst="rect">
            <a:avLst/>
          </a:prstGeom>
          <a:solidFill>
            <a:schemeClr val="bg1"/>
          </a:solidFill>
        </p:spPr>
        <p:txBody>
          <a:bodyPr wrap="square" rtlCol="0">
            <a:spAutoFit/>
          </a:bodyPr>
          <a:lstStyle/>
          <a:p>
            <a:pPr algn="ctr"/>
            <a:r>
              <a:rPr lang="ru-RU" sz="800" dirty="0"/>
              <a:t>В период проведения чемпионата </a:t>
            </a:r>
            <a:r>
              <a:rPr lang="ru-RU" sz="800" dirty="0" smtClean="0"/>
              <a:t>мира - </a:t>
            </a:r>
            <a:r>
              <a:rPr lang="ru-RU" sz="800" dirty="0"/>
              <a:t>2018 по футболу</a:t>
            </a:r>
          </a:p>
          <a:p>
            <a:pPr algn="ctr"/>
            <a:r>
              <a:rPr lang="ru-RU" sz="800" dirty="0">
                <a:solidFill>
                  <a:srgbClr val="FF0000"/>
                </a:solidFill>
              </a:rPr>
              <a:t>Круглосуточная «ГОРЯЧАЯ ЛИНИЯ»</a:t>
            </a:r>
          </a:p>
          <a:p>
            <a:pPr algn="ctr"/>
            <a:r>
              <a:rPr lang="ru-RU" sz="800" b="1" dirty="0">
                <a:solidFill>
                  <a:srgbClr val="FF0000"/>
                </a:solidFill>
              </a:rPr>
              <a:t>8 (928) 169-96-18</a:t>
            </a:r>
          </a:p>
          <a:p>
            <a:pPr algn="ctr"/>
            <a:r>
              <a:rPr lang="ru-RU" sz="800" b="1" dirty="0">
                <a:solidFill>
                  <a:srgbClr val="FF0000"/>
                </a:solidFill>
              </a:rPr>
              <a:t>8 (918) 554-00-42</a:t>
            </a:r>
          </a:p>
          <a:p>
            <a:pPr algn="ctr"/>
            <a:r>
              <a:rPr lang="ru-RU" sz="800" b="1" dirty="0">
                <a:solidFill>
                  <a:srgbClr val="FF0000"/>
                </a:solidFill>
              </a:rPr>
              <a:t>8 (863) </a:t>
            </a:r>
            <a:r>
              <a:rPr lang="ru-RU" sz="800" b="1" dirty="0" smtClean="0">
                <a:solidFill>
                  <a:srgbClr val="FF0000"/>
                </a:solidFill>
              </a:rPr>
              <a:t>294-00-42</a:t>
            </a:r>
          </a:p>
          <a:p>
            <a:pPr algn="ctr"/>
            <a:r>
              <a:rPr lang="ru-RU" sz="800" dirty="0">
                <a:solidFill>
                  <a:srgbClr val="FF0000"/>
                </a:solidFill>
              </a:rPr>
              <a:t>Телефон Единого консультационного центра Роспотребнадзора</a:t>
            </a:r>
            <a:r>
              <a:rPr lang="en-US" sz="800" dirty="0">
                <a:solidFill>
                  <a:srgbClr val="FF0000"/>
                </a:solidFill>
              </a:rPr>
              <a:t>:</a:t>
            </a:r>
          </a:p>
          <a:p>
            <a:pPr algn="ctr"/>
            <a:r>
              <a:rPr lang="en-US" sz="800" b="1" dirty="0" smtClean="0">
                <a:solidFill>
                  <a:srgbClr val="FF0000"/>
                </a:solidFill>
              </a:rPr>
              <a:t>8-800-555-49-43</a:t>
            </a:r>
            <a:endParaRPr lang="ru-RU" sz="800" dirty="0">
              <a:solidFill>
                <a:srgbClr val="FF0000"/>
              </a:solidFill>
            </a:endParaRPr>
          </a:p>
          <a:p>
            <a:pPr algn="ctr"/>
            <a:r>
              <a:rPr lang="ru-RU" sz="800" dirty="0">
                <a:solidFill>
                  <a:srgbClr val="FF0000"/>
                </a:solidFill>
              </a:rPr>
              <a:t>Ежедневно </a:t>
            </a:r>
          </a:p>
          <a:p>
            <a:pPr algn="ctr"/>
            <a:r>
              <a:rPr lang="ru-RU" sz="800" dirty="0">
                <a:solidFill>
                  <a:srgbClr val="FF0000"/>
                </a:solidFill>
              </a:rPr>
              <a:t>ПН-ПТ 09.00-20.00,</a:t>
            </a:r>
          </a:p>
          <a:p>
            <a:pPr algn="ctr"/>
            <a:r>
              <a:rPr lang="ru-RU" sz="800">
                <a:solidFill>
                  <a:srgbClr val="FF0000"/>
                </a:solidFill>
              </a:rPr>
              <a:t>СБ-ВС </a:t>
            </a:r>
            <a:r>
              <a:rPr lang="ru-RU" sz="800" smtClean="0">
                <a:solidFill>
                  <a:srgbClr val="FF0000"/>
                </a:solidFill>
              </a:rPr>
              <a:t>10.00-15.00</a:t>
            </a:r>
            <a:endParaRPr lang="ru-RU" sz="800" b="1" dirty="0" smtClean="0">
              <a:solidFill>
                <a:srgbClr val="FF0000"/>
              </a:solidFill>
            </a:endParaRPr>
          </a:p>
          <a:p>
            <a:pPr algn="ctr"/>
            <a:r>
              <a:rPr lang="ru-RU" sz="800" dirty="0" smtClean="0">
                <a:solidFill>
                  <a:srgbClr val="FF0000"/>
                </a:solidFill>
              </a:rPr>
              <a:t>Онлайн консультация на сайте</a:t>
            </a:r>
            <a:r>
              <a:rPr lang="en-US" sz="800" dirty="0" smtClean="0">
                <a:solidFill>
                  <a:srgbClr val="FF0000"/>
                </a:solidFill>
              </a:rPr>
              <a:t>:</a:t>
            </a:r>
          </a:p>
          <a:p>
            <a:pPr algn="ctr"/>
            <a:r>
              <a:rPr lang="en-US" sz="800" dirty="0" smtClean="0">
                <a:solidFill>
                  <a:srgbClr val="FF0000"/>
                </a:solidFill>
              </a:rPr>
              <a:t>zpp.rospotrebnadzor.ru</a:t>
            </a:r>
            <a:endParaRPr lang="ru-RU" sz="800" dirty="0" smtClean="0">
              <a:solidFill>
                <a:srgbClr val="FF0000"/>
              </a:solidFill>
            </a:endParaRPr>
          </a:p>
        </p:txBody>
      </p:sp>
      <p:sp>
        <p:nvSpPr>
          <p:cNvPr id="20" name="Текст 3"/>
          <p:cNvSpPr>
            <a:spLocks noGrp="1"/>
          </p:cNvSpPr>
          <p:nvPr>
            <p:ph type="body" sz="quarter" idx="12"/>
          </p:nvPr>
        </p:nvSpPr>
        <p:spPr>
          <a:xfrm>
            <a:off x="3276600" y="-4633"/>
            <a:ext cx="3390900" cy="1601307"/>
          </a:xfrm>
          <a:solidFill>
            <a:schemeClr val="accent3">
              <a:lumMod val="40000"/>
              <a:lumOff val="60000"/>
            </a:schemeClr>
          </a:solidFill>
          <a:effectLst>
            <a:softEdge rad="12700"/>
          </a:effectLst>
        </p:spPr>
        <p:txBody>
          <a:bodyPr/>
          <a:lstStyle/>
          <a:p>
            <a:pPr marL="0" indent="0" algn="ctr" defTabSz="1005840">
              <a:lnSpc>
                <a:spcPct val="0"/>
              </a:lnSpc>
              <a:spcBef>
                <a:spcPts val="1100"/>
              </a:spcBef>
              <a:buNone/>
            </a:pPr>
            <a:r>
              <a:rPr lang="ru-RU" sz="1000" b="1" i="0" dirty="0">
                <a:solidFill>
                  <a:srgbClr val="002060"/>
                </a:solidFill>
                <a:latin typeface="Verdana"/>
              </a:rPr>
              <a:t>Управление </a:t>
            </a:r>
            <a:r>
              <a:rPr lang="ru-RU" sz="1000" b="1" i="0" dirty="0" err="1">
                <a:solidFill>
                  <a:srgbClr val="002060"/>
                </a:solidFill>
                <a:latin typeface="Verdana"/>
              </a:rPr>
              <a:t>Роспотребнадзора</a:t>
            </a:r>
            <a:endParaRPr lang="ru-RU" sz="1000" b="1" i="0" dirty="0">
              <a:solidFill>
                <a:srgbClr val="002060"/>
              </a:solidFill>
              <a:latin typeface="Verdana"/>
            </a:endParaRPr>
          </a:p>
          <a:p>
            <a:pPr marL="0" indent="0" algn="ctr" defTabSz="1005840">
              <a:lnSpc>
                <a:spcPct val="0"/>
              </a:lnSpc>
              <a:spcBef>
                <a:spcPts val="1100"/>
              </a:spcBef>
              <a:buNone/>
            </a:pPr>
            <a:r>
              <a:rPr lang="ru-RU" sz="1000" b="1" i="0" dirty="0">
                <a:solidFill>
                  <a:srgbClr val="002060"/>
                </a:solidFill>
                <a:latin typeface="Verdana"/>
              </a:rPr>
              <a:t>по Ростовской области</a:t>
            </a:r>
          </a:p>
          <a:p>
            <a:pPr marL="0" indent="0" algn="ctr" defTabSz="1005840">
              <a:lnSpc>
                <a:spcPct val="0"/>
              </a:lnSpc>
              <a:spcBef>
                <a:spcPts val="1100"/>
              </a:spcBef>
              <a:buNone/>
            </a:pPr>
            <a:r>
              <a:rPr lang="ru-RU" sz="1000" dirty="0">
                <a:solidFill>
                  <a:srgbClr val="002060"/>
                </a:solidFill>
                <a:latin typeface="Verdana"/>
              </a:rPr>
              <a:t>ФБУЗ «</a:t>
            </a:r>
            <a:r>
              <a:rPr lang="ru-RU" sz="1000" dirty="0" err="1">
                <a:solidFill>
                  <a:srgbClr val="002060"/>
                </a:solidFill>
                <a:latin typeface="Verdana"/>
              </a:rPr>
              <a:t>ЦГиЭ</a:t>
            </a:r>
            <a:r>
              <a:rPr lang="ru-RU" sz="1000" dirty="0">
                <a:solidFill>
                  <a:srgbClr val="002060"/>
                </a:solidFill>
                <a:latin typeface="Verdana"/>
              </a:rPr>
              <a:t> в РО» </a:t>
            </a:r>
          </a:p>
          <a:p>
            <a:pPr marL="0" indent="0" algn="ctr" defTabSz="1005840">
              <a:lnSpc>
                <a:spcPct val="0"/>
              </a:lnSpc>
              <a:spcBef>
                <a:spcPts val="1100"/>
              </a:spcBef>
              <a:buNone/>
            </a:pPr>
            <a:r>
              <a:rPr lang="ru-RU" sz="1000" b="1" i="0" dirty="0">
                <a:solidFill>
                  <a:srgbClr val="002060"/>
                </a:solidFill>
                <a:latin typeface="Verdana"/>
              </a:rPr>
              <a:t>Консультационный центр для потребителей</a:t>
            </a:r>
          </a:p>
          <a:p>
            <a:pPr marL="0" indent="0" defTabSz="1005840">
              <a:lnSpc>
                <a:spcPct val="95000"/>
              </a:lnSpc>
              <a:spcBef>
                <a:spcPts val="1100"/>
              </a:spcBef>
              <a:buNone/>
            </a:pPr>
            <a:r>
              <a:rPr lang="ru-RU" sz="1600" b="1" i="0" dirty="0">
                <a:solidFill>
                  <a:schemeClr val="tx1">
                    <a:lumMod val="65000"/>
                  </a:schemeClr>
                </a:solidFill>
                <a:latin typeface="Verdana"/>
                <a:ea typeface="+mn-ea"/>
                <a:cs typeface="+mn-cs"/>
              </a:rPr>
              <a:t>	</a:t>
            </a:r>
            <a:r>
              <a:rPr lang="ru-RU" sz="1600" b="1" i="0" dirty="0">
                <a:solidFill>
                  <a:srgbClr val="002060"/>
                </a:solidFill>
                <a:latin typeface="Verdana"/>
                <a:ea typeface="+mn-ea"/>
                <a:cs typeface="+mn-cs"/>
              </a:rPr>
              <a:t>Оказание услуг и 	продаж топлива 	автозаправочными 	станциями</a:t>
            </a:r>
          </a:p>
        </p:txBody>
      </p:sp>
      <p:pic>
        <p:nvPicPr>
          <p:cNvPr id="22" name="Рисунок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3217" y="5538209"/>
            <a:ext cx="88937" cy="86312"/>
          </a:xfrm>
          <a:prstGeom prst="rect">
            <a:avLst/>
          </a:prstGeom>
          <a:noFill/>
          <a:effectLst>
            <a:outerShdw blurRad="50800" dist="50800" dir="5400000" algn="ctr" rotWithShape="0">
              <a:srgbClr val="000000"/>
            </a:outerShdw>
            <a:softEdge rad="31750"/>
          </a:effectLst>
        </p:spPr>
      </p:pic>
      <p:pic>
        <p:nvPicPr>
          <p:cNvPr id="1030" name="Picture 6" descr="http://bamdu.ru/files/sites/bamdu.ru/shop_products/309646/img/azs-ooo-sindem-v-nizhnem-novgoro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8812" y="567199"/>
            <a:ext cx="977891" cy="1049845"/>
          </a:xfrm>
          <a:prstGeom prst="rect">
            <a:avLst/>
          </a:prstGeom>
          <a:noFill/>
          <a:extLst>
            <a:ext uri="{909E8E84-426E-40DD-AFC4-6F175D3DCCD1}">
              <a14:hiddenFill xmlns:a14="http://schemas.microsoft.com/office/drawing/2010/main">
                <a:solidFill>
                  <a:srgbClr val="FFFFFF"/>
                </a:solidFill>
              </a14:hiddenFill>
            </a:ext>
          </a:extLst>
        </p:spPr>
      </p:pic>
      <p:sp>
        <p:nvSpPr>
          <p:cNvPr id="15" name="Скругленный прямоугольник 14"/>
          <p:cNvSpPr/>
          <p:nvPr/>
        </p:nvSpPr>
        <p:spPr>
          <a:xfrm>
            <a:off x="3668791" y="2345516"/>
            <a:ext cx="2986122" cy="143753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ru-RU" sz="800" dirty="0">
                <a:solidFill>
                  <a:schemeClr val="bg1"/>
                </a:solidFill>
                <a:latin typeface="+mj-lt"/>
              </a:rPr>
              <a:t>Данные отношения регулируются нормами Гражданского </a:t>
            </a:r>
            <a:r>
              <a:rPr lang="ru-RU" sz="800" dirty="0" smtClean="0">
                <a:solidFill>
                  <a:schemeClr val="bg1"/>
                </a:solidFill>
                <a:latin typeface="+mj-lt"/>
              </a:rPr>
              <a:t>кодекса Российской Федерации </a:t>
            </a:r>
            <a:r>
              <a:rPr lang="ru-RU" sz="800" dirty="0">
                <a:solidFill>
                  <a:schemeClr val="bg1"/>
                </a:solidFill>
                <a:latin typeface="+mj-lt"/>
              </a:rPr>
              <a:t>и нормами Закона РФ «О защите прав потребителей». В силу отдельных положений Гражданского Кодекса РФ и Закона РФ «О защите прав потребителей» продавец товара, АЗС (организация, фирма, реализующая товар) несет полную ответственность за ненадлежащее качество товара, в том числе и за причинение вреда имуществу потребителя вследствие использования некачественного топлива. </a:t>
            </a:r>
            <a:endParaRPr lang="ru-RU" altLang="ru-RU" sz="800" dirty="0">
              <a:solidFill>
                <a:schemeClr val="bg1"/>
              </a:solidFill>
              <a:latin typeface="+mj-lt"/>
            </a:endParaRPr>
          </a:p>
        </p:txBody>
      </p:sp>
      <p:sp>
        <p:nvSpPr>
          <p:cNvPr id="33" name="Скругленный прямоугольник 32"/>
          <p:cNvSpPr/>
          <p:nvPr/>
        </p:nvSpPr>
        <p:spPr>
          <a:xfrm>
            <a:off x="3291326" y="1611309"/>
            <a:ext cx="3205213" cy="72402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b="1" dirty="0">
                <a:solidFill>
                  <a:srgbClr val="002060"/>
                </a:solidFill>
              </a:rPr>
              <a:t>Приобретая на автозаправочной станции (далее по тексту - АЗС) бензин или иное топливо, потребитель тем самым вступает в договорные правоотношения по купле-продаже товара - автомобильного топлива.</a:t>
            </a:r>
          </a:p>
        </p:txBody>
      </p:sp>
      <p:sp>
        <p:nvSpPr>
          <p:cNvPr id="34" name="TextBox 33"/>
          <p:cNvSpPr txBox="1"/>
          <p:nvPr/>
        </p:nvSpPr>
        <p:spPr>
          <a:xfrm>
            <a:off x="3314305" y="3793231"/>
            <a:ext cx="3355946" cy="276999"/>
          </a:xfrm>
          <a:prstGeom prst="rect">
            <a:avLst/>
          </a:prstGeom>
          <a:solidFill>
            <a:schemeClr val="accent3">
              <a:lumMod val="40000"/>
              <a:lumOff val="60000"/>
            </a:schemeClr>
          </a:solidFill>
        </p:spPr>
        <p:txBody>
          <a:bodyPr wrap="square" rtlCol="0">
            <a:spAutoFit/>
          </a:bodyPr>
          <a:lstStyle/>
          <a:p>
            <a:pPr algn="just"/>
            <a:r>
              <a:rPr lang="ru-RU" sz="1200" b="1" dirty="0">
                <a:solidFill>
                  <a:srgbClr val="FF0000"/>
                </a:solidFill>
              </a:rPr>
              <a:t>Важно! </a:t>
            </a:r>
            <a:endParaRPr lang="ru-RU" sz="1000" dirty="0">
              <a:latin typeface="+mj-lt"/>
            </a:endParaRPr>
          </a:p>
        </p:txBody>
      </p:sp>
      <p:sp>
        <p:nvSpPr>
          <p:cNvPr id="35" name="TextBox 34"/>
          <p:cNvSpPr txBox="1"/>
          <p:nvPr/>
        </p:nvSpPr>
        <p:spPr>
          <a:xfrm>
            <a:off x="3376479" y="4057722"/>
            <a:ext cx="3276293" cy="2793072"/>
          </a:xfrm>
          <a:prstGeom prst="rect">
            <a:avLst/>
          </a:prstGeom>
          <a:solidFill>
            <a:schemeClr val="accent3">
              <a:lumMod val="40000"/>
              <a:lumOff val="60000"/>
            </a:schemeClr>
          </a:solidFill>
        </p:spPr>
        <p:txBody>
          <a:bodyPr wrap="square" rtlCol="0">
            <a:spAutoFit/>
          </a:bodyPr>
          <a:lstStyle/>
          <a:p>
            <a:r>
              <a:rPr lang="ru-RU" sz="650" b="1" dirty="0"/>
              <a:t>Дополнительно информируем, что в соответствии с требованиями ст. ст. 3, 4 Технического регламента "О требованиях к автомобильному и авиационному бензину, дизельному и судовому топливу, топливу для реактивных двигателей и топочному мазуту" - при реализации автомобильного бензина и дизельного топлива продавец обязан предоставить потребителю информацию:</a:t>
            </a:r>
          </a:p>
          <a:p>
            <a:r>
              <a:rPr lang="ru-RU" sz="650" b="1" dirty="0"/>
              <a:t>- о наименовании и марке топлива;</a:t>
            </a:r>
          </a:p>
          <a:p>
            <a:r>
              <a:rPr lang="ru-RU" sz="650" b="1" dirty="0"/>
              <a:t>- номер партии продукции, поставленной для реализации;</a:t>
            </a:r>
          </a:p>
          <a:p>
            <a:r>
              <a:rPr lang="ru-RU" sz="650" b="1" dirty="0"/>
              <a:t>- о соответствии топлива требованиям Технического регламента ТС;</a:t>
            </a:r>
          </a:p>
          <a:p>
            <a:r>
              <a:rPr lang="ru-RU" sz="650" b="1" dirty="0"/>
              <a:t>- информацию о документах, содержащих нормы, которым соответствует данная продукция;</a:t>
            </a:r>
          </a:p>
          <a:p>
            <a:r>
              <a:rPr lang="ru-RU" sz="650" b="1" dirty="0"/>
              <a:t>- нормативные значения и фактические результаты испытаний, подтверждающие соответствие топлива данной марки требованиям Технического регламента ТС;</a:t>
            </a:r>
          </a:p>
          <a:p>
            <a:r>
              <a:rPr lang="ru-RU" sz="650" b="1" dirty="0"/>
              <a:t>- сведения о сертификате соответствия или о декларации соответствия;</a:t>
            </a:r>
          </a:p>
          <a:p>
            <a:r>
              <a:rPr lang="ru-RU" sz="650" b="1" dirty="0"/>
              <a:t>- паспорт продукции, а также другие документы, содержащие следующие сведения о наименовании продукции, ее целевом назначении;</a:t>
            </a:r>
          </a:p>
          <a:p>
            <a:r>
              <a:rPr lang="ru-RU" sz="650" b="1" dirty="0"/>
              <a:t>- наименование изготовителя (уполномоченного изготовителем лица) или импортера, или продавца, их местонахождение (с указанием страны), (адрес, телефон) продавца товара;</a:t>
            </a:r>
          </a:p>
          <a:p>
            <a:r>
              <a:rPr lang="ru-RU" sz="650" b="1" dirty="0"/>
              <a:t>- сведения о наличии присадок в топливе, добавленных в продукцию, или об отсутствии присадок.</a:t>
            </a:r>
          </a:p>
        </p:txBody>
      </p:sp>
      <p:sp>
        <p:nvSpPr>
          <p:cNvPr id="37" name="TextBox 36"/>
          <p:cNvSpPr txBox="1"/>
          <p:nvPr/>
        </p:nvSpPr>
        <p:spPr>
          <a:xfrm rot="5400000">
            <a:off x="1930631" y="5363607"/>
            <a:ext cx="2793072" cy="181302"/>
          </a:xfrm>
          <a:prstGeom prst="rect">
            <a:avLst/>
          </a:prstGeom>
          <a:solidFill>
            <a:schemeClr val="bg1"/>
          </a:solidFill>
        </p:spPr>
        <p:txBody>
          <a:bodyPr wrap="square" rtlCol="0">
            <a:spAutoFit/>
          </a:bodyPr>
          <a:lstStyle/>
          <a:p>
            <a:pPr algn="ctr"/>
            <a:endParaRPr lang="ru-RU" sz="1200" b="1" dirty="0">
              <a:solidFill>
                <a:schemeClr val="bg1"/>
              </a:solidFill>
            </a:endParaRPr>
          </a:p>
        </p:txBody>
      </p:sp>
      <p:sp>
        <p:nvSpPr>
          <p:cNvPr id="17" name="Скругленный прямоугольник 16"/>
          <p:cNvSpPr/>
          <p:nvPr/>
        </p:nvSpPr>
        <p:spPr>
          <a:xfrm>
            <a:off x="3291326" y="6850794"/>
            <a:ext cx="3361446" cy="56584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b="1" dirty="0">
                <a:solidFill>
                  <a:srgbClr val="FF0000"/>
                </a:solidFill>
              </a:rPr>
              <a:t>Всякий раз старайтесь сохранять чек до следующей заправки. Поскольку это основное доказательство, подтверждающее факт покупки именно на данной АЗС.</a:t>
            </a:r>
          </a:p>
        </p:txBody>
      </p:sp>
      <p:pic>
        <p:nvPicPr>
          <p:cNvPr id="7" name="Рисунок 6">
            <a:extLst>
              <a:ext uri="{FF2B5EF4-FFF2-40B4-BE49-F238E27FC236}">
                <a16:creationId xmlns="" xmlns:a16="http://schemas.microsoft.com/office/drawing/2014/main" id="{B439C9FF-A72D-49D4-B498-3A1B50877F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2670" y="-6142"/>
            <a:ext cx="517358" cy="362079"/>
          </a:xfrm>
          <a:prstGeom prst="rect">
            <a:avLst/>
          </a:prstGeom>
        </p:spPr>
      </p:pic>
      <p:sp>
        <p:nvSpPr>
          <p:cNvPr id="8" name="Прямоугольник 7">
            <a:extLst>
              <a:ext uri="{FF2B5EF4-FFF2-40B4-BE49-F238E27FC236}">
                <a16:creationId xmlns="" xmlns:a16="http://schemas.microsoft.com/office/drawing/2014/main" id="{94A42D56-09E2-4EA1-A3EB-5182A04CBB59}"/>
              </a:ext>
            </a:extLst>
          </p:cNvPr>
          <p:cNvSpPr/>
          <p:nvPr/>
        </p:nvSpPr>
        <p:spPr>
          <a:xfrm>
            <a:off x="6638043" y="376790"/>
            <a:ext cx="3405628" cy="1692771"/>
          </a:xfrm>
          <a:prstGeom prst="rect">
            <a:avLst/>
          </a:prstGeom>
          <a:solidFill>
            <a:schemeClr val="accent3">
              <a:lumMod val="40000"/>
              <a:lumOff val="60000"/>
            </a:schemeClr>
          </a:solidFill>
        </p:spPr>
        <p:txBody>
          <a:bodyPr wrap="square">
            <a:spAutoFit/>
          </a:bodyPr>
          <a:lstStyle/>
          <a:p>
            <a:r>
              <a:rPr lang="ru-RU" sz="800" dirty="0"/>
              <a:t>Необходимо незамедлительно написать претензию руководству фирмы (организации), которой принадлежит АЗС. Если машина отправлена в автосервис, то до ремонта желательно вызвать представителей АЗС заказной телеграммой, чтобы провести комплексный осмотр и изъять пробу топлива. Кроме того, в претензии к организации, которой принадлежит АЗС необходимо указать, когда было приобретено топливо, какой марки, в каком объеме. Далее нужно изложить, какая неисправность возникла в автомобиле по причине использования некачественного бензина, по возможности приложить подтверждающие документы, например, заключение станции технического обслуживания.</a:t>
            </a:r>
          </a:p>
        </p:txBody>
      </p:sp>
      <p:sp>
        <p:nvSpPr>
          <p:cNvPr id="29" name="Текст 3">
            <a:extLst>
              <a:ext uri="{FF2B5EF4-FFF2-40B4-BE49-F238E27FC236}">
                <a16:creationId xmlns="" xmlns:a16="http://schemas.microsoft.com/office/drawing/2014/main" id="{06B3242C-2B0F-4F3A-90A9-2FB71DE71B8C}"/>
              </a:ext>
            </a:extLst>
          </p:cNvPr>
          <p:cNvSpPr txBox="1">
            <a:spLocks/>
          </p:cNvSpPr>
          <p:nvPr/>
        </p:nvSpPr>
        <p:spPr>
          <a:xfrm>
            <a:off x="7204913" y="2082827"/>
            <a:ext cx="2853488" cy="307803"/>
          </a:xfrm>
          <a:prstGeom prst="rect">
            <a:avLst/>
          </a:prstGeom>
          <a:gradFill>
            <a:gsLst>
              <a:gs pos="0">
                <a:schemeClr val="accent1">
                  <a:lumMod val="5000"/>
                  <a:lumOff val="95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12700"/>
          </a:effectLst>
        </p:spPr>
        <p:txBody>
          <a:bodyPr vert="horz" lIns="0" tIns="0" rIns="0" bIns="0" rtlCol="0" anchor="b">
            <a:noAutofit/>
          </a:bodyPr>
          <a:lstStyle>
            <a:lvl1pPr marL="0" indent="0" algn="l" defTabSz="1005840" rtl="0" eaLnBrk="1" latinLnBrk="0" hangingPunct="1">
              <a:lnSpc>
                <a:spcPct val="95000"/>
              </a:lnSpc>
              <a:spcBef>
                <a:spcPts val="0"/>
              </a:spcBef>
              <a:buFont typeface="Arial" panose="020B0604020202020204" pitchFamily="34" charset="0"/>
              <a:buNone/>
              <a:defRPr sz="3000" b="1" kern="1200">
                <a:solidFill>
                  <a:schemeClr val="tx1">
                    <a:lumMod val="65000"/>
                    <a:lumOff val="35000"/>
                  </a:schemeClr>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lnSpc>
                <a:spcPct val="100000"/>
              </a:lnSpc>
              <a:spcBef>
                <a:spcPts val="1100"/>
              </a:spcBef>
            </a:pPr>
            <a:r>
              <a:rPr lang="ru-RU" sz="800" dirty="0">
                <a:solidFill>
                  <a:schemeClr val="tx1"/>
                </a:solidFill>
              </a:rPr>
              <a:t>Если руководство АЗС отрицает, что неисправность произошла из-за некачественного топлива?</a:t>
            </a:r>
          </a:p>
        </p:txBody>
      </p:sp>
      <p:pic>
        <p:nvPicPr>
          <p:cNvPr id="31" name="Рисунок 30">
            <a:extLst>
              <a:ext uri="{FF2B5EF4-FFF2-40B4-BE49-F238E27FC236}">
                <a16:creationId xmlns="" xmlns:a16="http://schemas.microsoft.com/office/drawing/2014/main" id="{D0F5234D-74E3-4613-86EA-C9841A4B3D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49336" y="2060144"/>
            <a:ext cx="545548" cy="330486"/>
          </a:xfrm>
          <a:prstGeom prst="rect">
            <a:avLst/>
          </a:prstGeom>
        </p:spPr>
      </p:pic>
      <p:sp>
        <p:nvSpPr>
          <p:cNvPr id="11" name="Прямоугольник 10">
            <a:extLst>
              <a:ext uri="{FF2B5EF4-FFF2-40B4-BE49-F238E27FC236}">
                <a16:creationId xmlns="" xmlns:a16="http://schemas.microsoft.com/office/drawing/2014/main" id="{BE3A056D-2C09-43FF-A88D-DFA27B285279}"/>
              </a:ext>
            </a:extLst>
          </p:cNvPr>
          <p:cNvSpPr/>
          <p:nvPr/>
        </p:nvSpPr>
        <p:spPr>
          <a:xfrm>
            <a:off x="6677527" y="2406800"/>
            <a:ext cx="3390900" cy="1077218"/>
          </a:xfrm>
          <a:prstGeom prst="rect">
            <a:avLst/>
          </a:prstGeom>
          <a:solidFill>
            <a:schemeClr val="accent3">
              <a:lumMod val="40000"/>
              <a:lumOff val="60000"/>
            </a:schemeClr>
          </a:solidFill>
        </p:spPr>
        <p:txBody>
          <a:bodyPr wrap="square">
            <a:spAutoFit/>
          </a:bodyPr>
          <a:lstStyle/>
          <a:p>
            <a:r>
              <a:rPr lang="ru-RU" sz="800" dirty="0"/>
              <a:t>Необходимо провести независимую экспертизу. Расходы должна возмещать АЗС. Но, в случае, если в результате экспертизы будет установлена иная причина неисправности машины, АЗС вправе потребовать возмещения расходов на экспертизу средствами автовладельца. То есть, платить за услуги экспертов придется саму потребителю. Любое экспертное заключение стороны вправе оспорить в судебном порядке.</a:t>
            </a:r>
          </a:p>
        </p:txBody>
      </p:sp>
      <p:sp>
        <p:nvSpPr>
          <p:cNvPr id="12" name="Прямоугольник 11">
            <a:extLst>
              <a:ext uri="{FF2B5EF4-FFF2-40B4-BE49-F238E27FC236}">
                <a16:creationId xmlns="" xmlns:a16="http://schemas.microsoft.com/office/drawing/2014/main" id="{9C6EDA71-B897-4DE8-9D2F-67D94D1229DB}"/>
              </a:ext>
            </a:extLst>
          </p:cNvPr>
          <p:cNvSpPr/>
          <p:nvPr/>
        </p:nvSpPr>
        <p:spPr>
          <a:xfrm>
            <a:off x="7148529" y="3760377"/>
            <a:ext cx="2895142" cy="1569660"/>
          </a:xfrm>
          <a:prstGeom prst="rect">
            <a:avLst/>
          </a:prstGeom>
        </p:spPr>
        <p:txBody>
          <a:bodyPr wrap="square">
            <a:spAutoFit/>
          </a:bodyPr>
          <a:lstStyle/>
          <a:p>
            <a:r>
              <a:rPr lang="ru-RU" sz="800" b="1" dirty="0"/>
              <a:t>Для удовлетворения прав потребителей по требованию о возмещении причиненного ущерба ст. 22 Закона РФ «О защите прав потребителей» установлен срок - 10 дней. Подтверждением суммы ущерба может являться счет на оплату ремонтных работ, или квитанции об оплате. Претензию надо обязательно отдавать под отметку о получении. В случае неполучения положительного ответа на претензию, по истечении установленного в ней срока, можно смело обращаться с иском в суд.</a:t>
            </a:r>
          </a:p>
        </p:txBody>
      </p:sp>
      <p:pic>
        <p:nvPicPr>
          <p:cNvPr id="10" name="Рисунок 9">
            <a:extLst>
              <a:ext uri="{FF2B5EF4-FFF2-40B4-BE49-F238E27FC236}">
                <a16:creationId xmlns="" xmlns:a16="http://schemas.microsoft.com/office/drawing/2014/main" id="{6C1AFC66-578D-4EFD-99C8-3F3EED46FDD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78605" y="3745777"/>
            <a:ext cx="516279" cy="1461150"/>
          </a:xfrm>
          <a:prstGeom prst="rect">
            <a:avLst/>
          </a:prstGeom>
        </p:spPr>
      </p:pic>
      <p:sp>
        <p:nvSpPr>
          <p:cNvPr id="32" name="TextBox 31">
            <a:extLst>
              <a:ext uri="{FF2B5EF4-FFF2-40B4-BE49-F238E27FC236}">
                <a16:creationId xmlns="" xmlns:a16="http://schemas.microsoft.com/office/drawing/2014/main" id="{FC0BA224-E4A6-430D-8AFA-35DF7B3F2D72}"/>
              </a:ext>
            </a:extLst>
          </p:cNvPr>
          <p:cNvSpPr txBox="1"/>
          <p:nvPr/>
        </p:nvSpPr>
        <p:spPr>
          <a:xfrm>
            <a:off x="6677527" y="3499556"/>
            <a:ext cx="3405629" cy="246221"/>
          </a:xfrm>
          <a:prstGeom prst="rect">
            <a:avLst/>
          </a:prstGeom>
          <a:solidFill>
            <a:srgbClr val="FF0000">
              <a:alpha val="88000"/>
            </a:srgbClr>
          </a:solidFill>
        </p:spPr>
        <p:txBody>
          <a:bodyPr wrap="square" rtlCol="0">
            <a:spAutoFit/>
          </a:bodyPr>
          <a:lstStyle/>
          <a:p>
            <a:pPr algn="ctr"/>
            <a:r>
              <a:rPr lang="ru-RU" sz="1000" b="1" dirty="0">
                <a:solidFill>
                  <a:schemeClr val="bg1"/>
                </a:solidFill>
              </a:rPr>
              <a:t>Обратить внимание! </a:t>
            </a:r>
          </a:p>
        </p:txBody>
      </p:sp>
      <p:sp>
        <p:nvSpPr>
          <p:cNvPr id="36" name="Текст 3">
            <a:extLst>
              <a:ext uri="{FF2B5EF4-FFF2-40B4-BE49-F238E27FC236}">
                <a16:creationId xmlns="" xmlns:a16="http://schemas.microsoft.com/office/drawing/2014/main" id="{DED46F9B-A367-4F51-8136-FAF08FA48952}"/>
              </a:ext>
            </a:extLst>
          </p:cNvPr>
          <p:cNvSpPr txBox="1">
            <a:spLocks/>
          </p:cNvSpPr>
          <p:nvPr/>
        </p:nvSpPr>
        <p:spPr>
          <a:xfrm>
            <a:off x="6677527" y="5158375"/>
            <a:ext cx="3378176" cy="231772"/>
          </a:xfrm>
          <a:prstGeom prst="rect">
            <a:avLst/>
          </a:prstGeom>
          <a:solidFill>
            <a:schemeClr val="bg1"/>
          </a:solidFill>
          <a:effectLst>
            <a:softEdge rad="12700"/>
          </a:effectLst>
        </p:spPr>
        <p:txBody>
          <a:bodyPr vert="horz" lIns="0" tIns="0" rIns="0" bIns="0" rtlCol="0" anchor="b">
            <a:noAutofit/>
          </a:bodyPr>
          <a:lstStyle>
            <a:lvl1pPr marL="0" indent="0" algn="l" defTabSz="1005840" rtl="0" eaLnBrk="1" latinLnBrk="0" hangingPunct="1">
              <a:lnSpc>
                <a:spcPct val="95000"/>
              </a:lnSpc>
              <a:spcBef>
                <a:spcPts val="0"/>
              </a:spcBef>
              <a:buFont typeface="Arial" panose="020B0604020202020204" pitchFamily="34" charset="0"/>
              <a:buNone/>
              <a:defRPr sz="3000" b="1" kern="1200">
                <a:solidFill>
                  <a:schemeClr val="tx1">
                    <a:lumMod val="65000"/>
                    <a:lumOff val="35000"/>
                  </a:schemeClr>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lnSpc>
                <a:spcPct val="100000"/>
              </a:lnSpc>
              <a:spcBef>
                <a:spcPts val="1100"/>
              </a:spcBef>
            </a:pPr>
            <a:r>
              <a:rPr lang="ru-RU" sz="900" dirty="0">
                <a:solidFill>
                  <a:schemeClr val="tx1"/>
                </a:solidFill>
              </a:rPr>
              <a:t>КОНСУЛЬТАЦИОННЫЙ ЦЕНТР ДЛЯ ПОТРЕБИТЕЛЕЙ</a:t>
            </a:r>
          </a:p>
        </p:txBody>
      </p:sp>
      <p:sp>
        <p:nvSpPr>
          <p:cNvPr id="27" name="TextBox 26">
            <a:extLst>
              <a:ext uri="{FF2B5EF4-FFF2-40B4-BE49-F238E27FC236}">
                <a16:creationId xmlns="" xmlns:a16="http://schemas.microsoft.com/office/drawing/2014/main" id="{FC0BA224-E4A6-430D-8AFA-35DF7B3F2D72}"/>
              </a:ext>
            </a:extLst>
          </p:cNvPr>
          <p:cNvSpPr txBox="1"/>
          <p:nvPr/>
        </p:nvSpPr>
        <p:spPr>
          <a:xfrm>
            <a:off x="3303597" y="7392946"/>
            <a:ext cx="3350524" cy="384721"/>
          </a:xfrm>
          <a:prstGeom prst="rect">
            <a:avLst/>
          </a:prstGeom>
          <a:solidFill>
            <a:srgbClr val="FF0000">
              <a:alpha val="88000"/>
            </a:srgbClr>
          </a:solidFill>
        </p:spPr>
        <p:txBody>
          <a:bodyPr wrap="square" rtlCol="0">
            <a:spAutoFit/>
          </a:bodyPr>
          <a:lstStyle/>
          <a:p>
            <a:pPr algn="ctr"/>
            <a:r>
              <a:rPr lang="ru-RU" sz="900" b="1" dirty="0" smtClean="0">
                <a:solidFill>
                  <a:schemeClr val="bg1"/>
                </a:solidFill>
              </a:rPr>
              <a:t>НЕ ДЛЯ ПРОДАЖИ</a:t>
            </a:r>
          </a:p>
          <a:p>
            <a:pPr algn="ctr"/>
            <a:r>
              <a:rPr lang="ru-RU" sz="1000" b="1" dirty="0" smtClean="0">
                <a:solidFill>
                  <a:schemeClr val="bg1"/>
                </a:solidFill>
              </a:rPr>
              <a:t>г. Ростов-на-Дону, 2018</a:t>
            </a:r>
            <a:endParaRPr lang="ru-RU" sz="1000" b="1" dirty="0">
              <a:solidFill>
                <a:schemeClr val="bg1"/>
              </a:solidFill>
            </a:endParaRP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rochure_Blueglass_Trifold_TP103417195.potx" id="{B88E9366-3522-4E26-B062-233ACD5D0D11}" vid="{CADBFB46-510C-461D-8030-381CE1CEAAA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Бизнес-буклет</Template>
  <TotalTime>3578</TotalTime>
  <Words>669</Words>
  <Application>Microsoft Office PowerPoint</Application>
  <PresentationFormat>Произвольный</PresentationFormat>
  <Paragraphs>45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 Конукоев</dc:creator>
  <cp:keywords/>
  <cp:lastModifiedBy>Владимир Савченко</cp:lastModifiedBy>
  <cp:revision>101</cp:revision>
  <cp:lastPrinted>2017-10-20T10:03:49Z</cp:lastPrinted>
  <dcterms:created xsi:type="dcterms:W3CDTF">2017-10-20T08:50:02Z</dcterms:created>
  <dcterms:modified xsi:type="dcterms:W3CDTF">2018-05-28T16:28:16Z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